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.png" ContentType="image/png"/>
  <Override PartName="/ppt/media/image3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4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4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r">
              <a:buNone/>
            </a:pPr>
            <a:fld id="{B2A0D80F-97A4-47AF-90CA-7A26A6CCE6BA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add title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Изображение 16" descr="i (9)"/>
          <p:cNvPicPr/>
          <p:nvPr/>
        </p:nvPicPr>
        <p:blipFill>
          <a:blip r:embed="rId2"/>
          <a:stretch/>
        </p:blipFill>
        <p:spPr>
          <a:xfrm>
            <a:off x="-63000" y="0"/>
            <a:ext cx="12362400" cy="685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Прямоугольник: скругленные углы 15"/>
          <p:cNvSpPr/>
          <p:nvPr/>
        </p:nvSpPr>
        <p:spPr>
          <a:xfrm>
            <a:off x="7842240" y="4152240"/>
            <a:ext cx="4457520" cy="2857320"/>
          </a:xfrm>
          <a:prstGeom prst="roundRect">
            <a:avLst>
              <a:gd name="adj" fmla="val 37548"/>
            </a:avLst>
          </a:prstGeom>
          <a:solidFill>
            <a:srgbClr val="b6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8583840" y="4587840"/>
            <a:ext cx="3333240" cy="226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Студенты группы 2ИСиП-824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: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Алымова А.В.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Бумбу В.Н.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Воскресенский К.А.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Евтишенков Е.Р.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Шустикова Е.Г.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Bahnschrift SemiBold"/>
              </a:rPr>
              <a:t>Руководитель проекта: Пестов А.И.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6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489720" y="246960"/>
            <a:ext cx="5702040" cy="30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ПРОЕКТ </a:t>
            </a:r>
            <a:r>
              <a:rPr b="0" lang="en-US" sz="6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“</a:t>
            </a:r>
            <a:r>
              <a:rPr b="0" lang="ru-RU" sz="6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ПОЕЗДА РЖД</a:t>
            </a:r>
            <a:r>
              <a:rPr b="0" lang="en-US" sz="6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”</a:t>
            </a:r>
            <a:endParaRPr b="0" lang="ru-RU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" name="图片 42" descr="C:/Users/Pc/Downloads/41faf054-7fc7-544f-bbfb-c3d548003afc.jpg41faf054-7fc7-544f-bbfb-c3d548003afc"/>
          <p:cNvSpPr/>
          <p:nvPr/>
        </p:nvSpPr>
        <p:spPr>
          <a:xfrm>
            <a:off x="-63000" y="151200"/>
            <a:ext cx="4894920" cy="6858360"/>
          </a:xfrm>
          <a:custGeom>
            <a:avLst/>
            <a:gdLst>
              <a:gd name="textAreaLeft" fmla="*/ 0 w 4894920"/>
              <a:gd name="textAreaRight" fmla="*/ 4895280 w 4894920"/>
              <a:gd name="textAreaTop" fmla="*/ 0 h 6858360"/>
              <a:gd name="textAreaBottom" fmla="*/ 6858720 h 6858360"/>
              <a:gd name="GluePoint1X" fmla="*/ 792000 w 5203498"/>
              <a:gd name="GluePoint1Y" fmla="*/ 895349 h 6858000"/>
              <a:gd name="GluePoint2X" fmla="*/ 1584000 w 5203498"/>
              <a:gd name="GluePoint2Y" fmla="*/ 1687349 h 6858000"/>
              <a:gd name="GluePoint3X" fmla="*/ 1584000 w 5203498"/>
              <a:gd name="GluePoint3Y" fmla="*/ 6858000 h 6858000"/>
              <a:gd name="GluePoint4X" fmla="*/ 0 w 5203498"/>
              <a:gd name="GluePoint4Y" fmla="*/ 6858000 h 6858000"/>
              <a:gd name="GluePoint5X" fmla="*/ 0 w 5203498"/>
              <a:gd name="GluePoint5Y" fmla="*/ 1687349 h 6858000"/>
              <a:gd name="GluePoint6X" fmla="*/ 792000 w 5203498"/>
              <a:gd name="GluePoint6Y" fmla="*/ 895349 h 6858000"/>
              <a:gd name="GluePoint7X" fmla="*/ 4411653 w 5203498"/>
              <a:gd name="GluePoint7Y" fmla="*/ 459739 h 6858000"/>
              <a:gd name="GluePoint8X" fmla="*/ 5203498 w 5203498"/>
              <a:gd name="GluePoint8Y" fmla="*/ 1251584 h 6858000"/>
              <a:gd name="GluePoint9X" fmla="*/ 5203498 w 5203498"/>
              <a:gd name="GluePoint9Y" fmla="*/ 6858000 h 6858000"/>
              <a:gd name="GluePoint10X" fmla="*/ 3619808 w 5203498"/>
              <a:gd name="GluePoint10Y" fmla="*/ 6858000 h 6858000"/>
              <a:gd name="GluePoint11X" fmla="*/ 3619808 w 5203498"/>
              <a:gd name="GluePoint11Y" fmla="*/ 1251584 h 6858000"/>
              <a:gd name="GluePoint12X" fmla="*/ 4411653 w 5203498"/>
              <a:gd name="GluePoint12Y" fmla="*/ 459739 h 6858000"/>
              <a:gd name="GluePoint13X" fmla="*/ 1810059 w 5203498"/>
              <a:gd name="GluePoint13Y" fmla="*/ 0 h 6858000"/>
              <a:gd name="GluePoint14X" fmla="*/ 3393749 w 5203498"/>
              <a:gd name="GluePoint14Y" fmla="*/ 0 h 6858000"/>
              <a:gd name="GluePoint15X" fmla="*/ 3393749 w 5203498"/>
              <a:gd name="GluePoint15Y" fmla="*/ 5384535 h 6858000"/>
              <a:gd name="GluePoint16X" fmla="*/ 2601904 w 5203498"/>
              <a:gd name="GluePoint16Y" fmla="*/ 6176380 h 6858000"/>
              <a:gd name="GluePoint17X" fmla="*/ 1810059 w 5203498"/>
              <a:gd name="GluePoint17Y" fmla="*/ 5384535 h 68580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</a:cxnLst>
            <a:rect l="textAreaLeft" t="textAreaTop" r="textAreaRight" b="textAreaBottom"/>
            <a:pathLst>
              <a:path w="5203498" h="6858000">
                <a:moveTo>
                  <a:pt x="792000" y="895349"/>
                </a:moveTo>
                <a:cubicBezTo>
                  <a:pt x="1229410" y="895349"/>
                  <a:pt x="1584000" y="1249939"/>
                  <a:pt x="1584000" y="1687349"/>
                </a:cubicBezTo>
                <a:lnTo>
                  <a:pt x="1584000" y="6858000"/>
                </a:lnTo>
                <a:lnTo>
                  <a:pt x="0" y="6858000"/>
                </a:lnTo>
                <a:lnTo>
                  <a:pt x="0" y="1687349"/>
                </a:lnTo>
                <a:cubicBezTo>
                  <a:pt x="0" y="1249939"/>
                  <a:pt x="354590" y="895349"/>
                  <a:pt x="792000" y="895349"/>
                </a:cubicBezTo>
                <a:close/>
                <a:moveTo>
                  <a:pt x="4411653" y="459739"/>
                </a:moveTo>
                <a:cubicBezTo>
                  <a:pt x="4848977" y="459739"/>
                  <a:pt x="5203498" y="814260"/>
                  <a:pt x="5203498" y="1251584"/>
                </a:cubicBezTo>
                <a:lnTo>
                  <a:pt x="5203498" y="6858000"/>
                </a:lnTo>
                <a:lnTo>
                  <a:pt x="3619808" y="6858000"/>
                </a:lnTo>
                <a:lnTo>
                  <a:pt x="3619808" y="1251584"/>
                </a:lnTo>
                <a:cubicBezTo>
                  <a:pt x="3619808" y="814260"/>
                  <a:pt x="3974329" y="459739"/>
                  <a:pt x="4411653" y="459739"/>
                </a:cubicBezTo>
                <a:close/>
                <a:moveTo>
                  <a:pt x="1810059" y="0"/>
                </a:moveTo>
                <a:lnTo>
                  <a:pt x="3393749" y="0"/>
                </a:lnTo>
                <a:lnTo>
                  <a:pt x="3393749" y="5384535"/>
                </a:lnTo>
                <a:cubicBezTo>
                  <a:pt x="3393749" y="5821859"/>
                  <a:pt x="3039228" y="6176380"/>
                  <a:pt x="2601904" y="6176380"/>
                </a:cubicBezTo>
                <a:cubicBezTo>
                  <a:pt x="2164580" y="6176380"/>
                  <a:pt x="1810059" y="5821859"/>
                  <a:pt x="1810059" y="538453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solidFill>
              <a:schemeClr val="dk1">
                <a:lumMod val="50000"/>
                <a:lumOff val="50000"/>
                <a:alpha val="3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c00000"/>
            </a:gs>
            <a:gs pos="100000">
              <a:srgbClr val="afabab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Текстовое поле 2"/>
          <p:cNvSpPr/>
          <p:nvPr/>
        </p:nvSpPr>
        <p:spPr>
          <a:xfrm>
            <a:off x="1587600" y="577080"/>
            <a:ext cx="7526880" cy="14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4400" strike="noStrike" u="none">
              <a:solidFill>
                <a:schemeClr val="lt2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Текстовое поле 3"/>
          <p:cNvSpPr/>
          <p:nvPr/>
        </p:nvSpPr>
        <p:spPr>
          <a:xfrm>
            <a:off x="3290040" y="270360"/>
            <a:ext cx="6095520" cy="14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44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Выполнение запроса базы данных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099440" y="2001240"/>
            <a:ext cx="10060560" cy="465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after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c00000"/>
            </a:gs>
            <a:gs pos="100000">
              <a:srgbClr val="afaba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овое поле 2"/>
          <p:cNvSpPr/>
          <p:nvPr/>
        </p:nvSpPr>
        <p:spPr>
          <a:xfrm>
            <a:off x="2499840" y="114840"/>
            <a:ext cx="715752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6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Примеры запросов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720000" y="1080000"/>
            <a:ext cx="10980000" cy="544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afterEffect" fill="hold" presetClass="entr" presetID="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c00000"/>
            </a:gs>
            <a:gs pos="100000">
              <a:srgbClr val="afabab"/>
            </a:gs>
          </a:gsLst>
          <a:path path="rect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Текстовое поле 1"/>
          <p:cNvSpPr/>
          <p:nvPr/>
        </p:nvSpPr>
        <p:spPr>
          <a:xfrm>
            <a:off x="3693960" y="2552760"/>
            <a:ext cx="48380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5400" strike="noStrike" u="none">
                <a:solidFill>
                  <a:schemeClr val="lt2"/>
                </a:solidFill>
                <a:effectLst/>
                <a:uFillTx/>
                <a:latin typeface="Calibri"/>
              </a:rPr>
              <a:t>СПАСИБО ЗА ВНИМАНИЕ!!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after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Схема 6"/>
          <p:cNvGrpSpPr/>
          <p:nvPr/>
        </p:nvGrpSpPr>
        <p:grpSpPr>
          <a:xfrm>
            <a:off x="-360000" y="52200"/>
            <a:ext cx="12191760" cy="6476760"/>
            <a:chOff x="-360000" y="52200"/>
            <a:chExt cx="12191760" cy="6476760"/>
          </a:xfrm>
        </p:grpSpPr>
        <p:sp>
          <p:nvSpPr>
            <p:cNvPr id="82" name=""/>
            <p:cNvSpPr/>
            <p:nvPr/>
          </p:nvSpPr>
          <p:spPr>
            <a:xfrm>
              <a:off x="-360000" y="52200"/>
              <a:ext cx="12191760" cy="647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3" name="Скругленный прямоугольник 2"/>
            <p:cNvSpPr/>
            <p:nvPr/>
          </p:nvSpPr>
          <p:spPr>
            <a:xfrm>
              <a:off x="2263320" y="3091320"/>
              <a:ext cx="2921400" cy="2013480"/>
            </a:xfrm>
            <a:prstGeom prst="roundRect">
              <a:avLst>
                <a:gd name="adj" fmla="val 16667"/>
              </a:avLst>
            </a:prstGeom>
            <a:blipFill rotWithShape="0">
              <a:blip r:embed="rId1"/>
              <a:srcRect/>
              <a:stretch/>
            </a:blipFill>
            <a:ln w="0">
              <a:noFill/>
            </a:ln>
            <a:scene3d>
              <a:camera prst="orthographicFront"/>
              <a:lightRig rig="threePt" dir="t"/>
            </a:scene3d>
            <a:sp3d prstMaterial="translucentPowder">
              <a:bevelT prst="softRound" w="127000" h="25400"/>
            </a:sp3d>
          </p:spPr>
          <p:style>
            <a:lnRef idx="0">
              <a:schemeClr val="lt1"/>
            </a:lnRef>
            <a:fillRef idx="1">
              <a:schemeClr val="accent1">
                <a:shade val="50000"/>
                <a:hueOff val="0"/>
                <a:satOff val="0"/>
                <a:lumOff val="0"/>
                <a:alpha val="100000"/>
              </a:schemeClr>
            </a:fillRef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4" name="Прямоугольник 3"/>
            <p:cNvSpPr/>
            <p:nvPr/>
          </p:nvSpPr>
          <p:spPr>
            <a:xfrm>
              <a:off x="2280960" y="5267520"/>
              <a:ext cx="292140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</a:schemeClr>
            </a:lnRef>
            <a:fillRef idx="0">
              <a:schemeClr val="lt1">
                <a:alpha val="0"/>
              </a:schemeClr>
            </a:fillRef>
            <a:effectRef idx="0"/>
            <a:fontRef idx="minor"/>
          </p:style>
          <p:txBody>
            <a:bodyPr lIns="113760" rIns="113760" tIns="113760" bIns="0" anchor="t">
              <a:noAutofit/>
            </a:bodyPr>
            <a:p>
              <a:pPr algn="ctr" defTabSz="914400">
                <a:lnSpc>
                  <a:spcPct val="100000"/>
                </a:lnSpc>
                <a:spcAft>
                  <a:spcPts val="561"/>
                </a:spcAft>
              </a:pPr>
              <a:r>
                <a:rPr b="1" lang="ru-RU" sz="1600" strike="noStrike" u="none">
                  <a:solidFill>
                    <a:schemeClr val="dk1"/>
                  </a:solidFill>
                  <a:effectLst/>
                  <a:uFillTx/>
                  <a:latin typeface="Arial Black"/>
                </a:rPr>
                <a:t>Евтишенков Е.Р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  <a:p>
              <a:pPr lvl="1" marL="171360" indent="-171360" defTabSz="914400">
                <a:lnSpc>
                  <a:spcPct val="10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ru-RU" sz="18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Написал основной код и связал его с базой данных</a:t>
              </a: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5" name="Скругленный прямоугольник 4"/>
            <p:cNvSpPr/>
            <p:nvPr/>
          </p:nvSpPr>
          <p:spPr>
            <a:xfrm>
              <a:off x="358920" y="52200"/>
              <a:ext cx="2921400" cy="2013480"/>
            </a:xfrm>
            <a:prstGeom prst="roundRect">
              <a:avLst>
                <a:gd name="adj" fmla="val 16667"/>
              </a:avLst>
            </a:prstGeom>
            <a:blipFill rotWithShape="0">
              <a:blip r:embed="rId2"/>
              <a:srcRect/>
              <a:stretch/>
            </a:blipFill>
            <a:ln w="0">
              <a:noFill/>
            </a:ln>
            <a:scene3d>
              <a:camera prst="orthographicFront"/>
              <a:lightRig rig="threePt" dir="t"/>
            </a:scene3d>
            <a:sp3d prstMaterial="translucentPowder">
              <a:bevelT prst="softRound" w="127000" h="25400"/>
            </a:sp3d>
          </p:spPr>
          <p:style>
            <a:lnRef idx="0">
              <a:schemeClr val="lt1"/>
            </a:lnRef>
            <a:fillRef idx="1">
              <a:schemeClr val="accent1">
                <a:shade val="50000"/>
                <a:hueOff val="168000"/>
                <a:satOff val="-4077"/>
                <a:lumOff val="17255"/>
                <a:alpha val="100000"/>
              </a:schemeClr>
            </a:fillRef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6" name="Прямоугольник 5"/>
            <p:cNvSpPr/>
            <p:nvPr/>
          </p:nvSpPr>
          <p:spPr>
            <a:xfrm>
              <a:off x="361440" y="2079360"/>
              <a:ext cx="292140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</a:schemeClr>
            </a:lnRef>
            <a:fillRef idx="0">
              <a:schemeClr val="lt1">
                <a:alpha val="0"/>
              </a:schemeClr>
            </a:fillRef>
            <a:effectRef idx="0"/>
            <a:fontRef idx="minor"/>
          </p:style>
          <p:txBody>
            <a:bodyPr lIns="113760" rIns="113760" tIns="113760" bIns="0" anchor="t">
              <a:noAutofit/>
            </a:bodyPr>
            <a:p>
              <a:pPr algn="ctr" defTabSz="914400">
                <a:lnSpc>
                  <a:spcPct val="100000"/>
                </a:lnSpc>
                <a:spcAft>
                  <a:spcPts val="561"/>
                </a:spcAft>
              </a:pPr>
              <a:r>
                <a:rPr b="1" lang="ru-RU" sz="1600" strike="noStrike" u="none">
                  <a:solidFill>
                    <a:schemeClr val="dk1"/>
                  </a:solidFill>
                  <a:effectLst/>
                  <a:uFillTx/>
                  <a:latin typeface="Arial Black"/>
                </a:rPr>
                <a:t>Алымова А.В.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  <a:p>
              <a:pPr lvl="1" marL="171360" indent="-171360" defTabSz="914400">
                <a:lnSpc>
                  <a:spcPct val="100000"/>
                </a:lnSpc>
                <a:spcAft>
                  <a:spcPts val="24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ru-RU" sz="16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Собрала маршруты и добавила их в базу данных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7" name="Скругленный прямоугольник 6"/>
            <p:cNvSpPr/>
            <p:nvPr/>
          </p:nvSpPr>
          <p:spPr>
            <a:xfrm>
              <a:off x="4530240" y="52200"/>
              <a:ext cx="2921400" cy="2013480"/>
            </a:xfrm>
            <a:prstGeom prst="roundRect">
              <a:avLst>
                <a:gd name="adj" fmla="val 16667"/>
              </a:avLst>
            </a:prstGeom>
            <a:blipFill rotWithShape="0">
              <a:blip r:embed="rId3"/>
              <a:srcRect/>
              <a:stretch/>
            </a:blipFill>
            <a:ln w="0">
              <a:noFill/>
            </a:ln>
            <a:scene3d>
              <a:camera prst="orthographicFront"/>
              <a:lightRig rig="threePt" dir="t"/>
            </a:scene3d>
            <a:sp3d prstMaterial="translucentPowder">
              <a:bevelT prst="softRound" w="127000" h="25400"/>
            </a:sp3d>
          </p:spPr>
          <p:style>
            <a:lnRef idx="0">
              <a:schemeClr val="lt1"/>
            </a:lnRef>
            <a:fillRef idx="1">
              <a:schemeClr val="accent1">
                <a:shade val="50000"/>
                <a:hueOff val="336000"/>
                <a:satOff val="-8156"/>
                <a:lumOff val="34510"/>
                <a:alpha val="100000"/>
              </a:schemeClr>
            </a:fillRef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8" name="Прямоугольник 7"/>
            <p:cNvSpPr/>
            <p:nvPr/>
          </p:nvSpPr>
          <p:spPr>
            <a:xfrm>
              <a:off x="4682520" y="2128320"/>
              <a:ext cx="292140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</a:schemeClr>
            </a:lnRef>
            <a:fillRef idx="0">
              <a:schemeClr val="lt1">
                <a:alpha val="0"/>
              </a:schemeClr>
            </a:fillRef>
            <a:effectRef idx="0"/>
            <a:fontRef idx="minor"/>
          </p:style>
          <p:txBody>
            <a:bodyPr lIns="113760" rIns="113760" tIns="113760" bIns="0" anchor="t">
              <a:noAutofit/>
            </a:bodyPr>
            <a:p>
              <a:pPr algn="ctr" defTabSz="914400">
                <a:lnSpc>
                  <a:spcPct val="100000"/>
                </a:lnSpc>
                <a:spcAft>
                  <a:spcPts val="561"/>
                </a:spcAft>
              </a:pPr>
              <a:r>
                <a:rPr b="1" lang="ru-RU" sz="1600" strike="noStrike" u="none">
                  <a:solidFill>
                    <a:schemeClr val="dk1"/>
                  </a:solidFill>
                  <a:effectLst/>
                  <a:uFillTx/>
                  <a:latin typeface="Arial Black"/>
                </a:rPr>
                <a:t>Бумбу В.Н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  <a:p>
              <a:pPr lvl="1" marL="171360" indent="-171360" defTabSz="914400">
                <a:lnSpc>
                  <a:spcPct val="10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ru-RU" sz="18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Создала презентацию</a:t>
              </a: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89" name="Скругленный прямоугольник 8"/>
            <p:cNvSpPr/>
            <p:nvPr/>
          </p:nvSpPr>
          <p:spPr>
            <a:xfrm>
              <a:off x="7098120" y="3214800"/>
              <a:ext cx="2921400" cy="2013480"/>
            </a:xfrm>
            <a:prstGeom prst="roundRect">
              <a:avLst>
                <a:gd name="adj" fmla="val 16667"/>
              </a:avLst>
            </a:prstGeom>
            <a:blipFill rotWithShape="0">
              <a:blip r:embed="rId4"/>
              <a:srcRect/>
              <a:stretch/>
            </a:blipFill>
            <a:ln w="0">
              <a:noFill/>
            </a:ln>
            <a:scene3d>
              <a:camera prst="orthographicFront"/>
              <a:lightRig rig="threePt" dir="t"/>
            </a:scene3d>
            <a:sp3d prstMaterial="translucentPowder">
              <a:bevelT prst="softRound" w="127000" h="25400"/>
            </a:sp3d>
          </p:spPr>
          <p:style>
            <a:lnRef idx="0">
              <a:schemeClr val="lt1"/>
            </a:lnRef>
            <a:fillRef idx="1">
              <a:schemeClr val="accent1">
                <a:tint val="55000"/>
                <a:hueOff val="-84000"/>
                <a:satOff val="2039"/>
                <a:lumOff val="-8626"/>
                <a:alpha val="100000"/>
              </a:schemeClr>
            </a:fillRef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90" name="Прямоугольник 9"/>
            <p:cNvSpPr/>
            <p:nvPr/>
          </p:nvSpPr>
          <p:spPr>
            <a:xfrm>
              <a:off x="7365960" y="5350320"/>
              <a:ext cx="292140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</a:schemeClr>
            </a:lnRef>
            <a:fillRef idx="0">
              <a:schemeClr val="lt1">
                <a:alpha val="0"/>
              </a:schemeClr>
            </a:fillRef>
            <a:effectRef idx="0"/>
            <a:fontRef idx="minor"/>
          </p:style>
          <p:txBody>
            <a:bodyPr lIns="113760" rIns="113760" tIns="113760" bIns="0" anchor="t">
              <a:noAutofit/>
            </a:bodyPr>
            <a:p>
              <a:pPr algn="ctr" defTabSz="914400">
                <a:lnSpc>
                  <a:spcPct val="100000"/>
                </a:lnSpc>
                <a:spcAft>
                  <a:spcPts val="561"/>
                </a:spcAft>
              </a:pPr>
              <a:r>
                <a:rPr b="1" lang="ru-RU" sz="1600" strike="noStrike" u="none">
                  <a:solidFill>
                    <a:schemeClr val="dk1"/>
                  </a:solidFill>
                  <a:effectLst/>
                  <a:uFillTx/>
                  <a:latin typeface="Arial Black"/>
                </a:rPr>
                <a:t>Воскресенский К.А.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  <a:p>
              <a:pPr lvl="1" marL="171360" indent="-171360" defTabSz="914400">
                <a:lnSpc>
                  <a:spcPct val="10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ru-RU" sz="18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Написал структуры пассажира, билета,отправления</a:t>
              </a: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91" name="Скругленный прямоугольник 10"/>
            <p:cNvSpPr/>
            <p:nvPr/>
          </p:nvSpPr>
          <p:spPr>
            <a:xfrm>
              <a:off x="8910360" y="104400"/>
              <a:ext cx="2921400" cy="2013480"/>
            </a:xfrm>
            <a:prstGeom prst="roundRect">
              <a:avLst>
                <a:gd name="adj" fmla="val 16667"/>
              </a:avLst>
            </a:prstGeom>
            <a:blipFill rotWithShape="0">
              <a:blip r:embed="rId5"/>
              <a:srcRect/>
              <a:stretch/>
            </a:blipFill>
            <a:ln w="0">
              <a:noFill/>
            </a:ln>
            <a:scene3d>
              <a:camera prst="orthographicFront"/>
              <a:lightRig rig="threePt" dir="t"/>
            </a:scene3d>
            <a:sp3d prstMaterial="translucentPowder">
              <a:bevelT prst="softRound" w="127000" h="25400"/>
            </a:sp3d>
          </p:spPr>
          <p:style>
            <a:lnRef idx="0">
              <a:schemeClr val="lt1"/>
            </a:lnRef>
            <a:fillRef idx="1">
              <a:schemeClr val="accent1">
                <a:tint val="55000"/>
                <a:hueOff val="-252000"/>
                <a:satOff val="6118"/>
                <a:lumOff val="-25881"/>
                <a:alpha val="100000"/>
              </a:schemeClr>
            </a:fillRef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92" name="Прямоугольник 11"/>
            <p:cNvSpPr/>
            <p:nvPr/>
          </p:nvSpPr>
          <p:spPr>
            <a:xfrm>
              <a:off x="8910360" y="2215800"/>
              <a:ext cx="292140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</a:schemeClr>
            </a:lnRef>
            <a:fillRef idx="0">
              <a:schemeClr val="lt1">
                <a:alpha val="0"/>
              </a:schemeClr>
            </a:fillRef>
            <a:effectRef idx="0"/>
            <a:fontRef idx="minor"/>
          </p:style>
          <p:txBody>
            <a:bodyPr lIns="113760" rIns="113760" tIns="113760" bIns="0" anchor="t">
              <a:noAutofit/>
            </a:bodyPr>
            <a:p>
              <a:pPr algn="ctr" defTabSz="914400">
                <a:lnSpc>
                  <a:spcPct val="100000"/>
                </a:lnSpc>
                <a:spcAft>
                  <a:spcPts val="561"/>
                </a:spcAft>
              </a:pPr>
              <a:r>
                <a:rPr b="1" lang="ru-RU" sz="1600" strike="noStrike" u="none">
                  <a:solidFill>
                    <a:schemeClr val="dk1"/>
                  </a:solidFill>
                  <a:effectLst/>
                  <a:uFillTx/>
                  <a:latin typeface="Arial Black"/>
                </a:rPr>
                <a:t>Шустикова К.Е.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  <a:p>
              <a:pPr lvl="1" marL="171360" indent="-171360" defTabSz="914400">
                <a:lnSpc>
                  <a:spcPct val="100000"/>
                </a:lnSpc>
                <a:spcAft>
                  <a:spcPts val="24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ru-RU" sz="16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Сделала схему станций, код для вывода и ввода</a:t>
              </a:r>
              <a:endParaRPr b="0" lang="ru-RU" sz="16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</p:grpSp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60"/>
          <p:cNvSpPr/>
          <p:nvPr/>
        </p:nvSpPr>
        <p:spPr>
          <a:xfrm>
            <a:off x="0" y="0"/>
            <a:ext cx="12191760" cy="3084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e7e6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accent1">
                  <a:lumMod val="40000"/>
                  <a:lumOff val="60000"/>
                </a:schemeClr>
              </a:solidFill>
              <a:effectLst/>
              <a:uFillTx/>
              <a:latin typeface="Calibri"/>
            </a:endParaRPr>
          </a:p>
        </p:txBody>
      </p:sp>
      <p:sp>
        <p:nvSpPr>
          <p:cNvPr id="94" name="任意多边形: 形状 65"/>
          <p:cNvSpPr/>
          <p:nvPr/>
        </p:nvSpPr>
        <p:spPr>
          <a:xfrm>
            <a:off x="9420840" y="393120"/>
            <a:ext cx="1281960" cy="1265400"/>
          </a:xfrm>
          <a:custGeom>
            <a:avLst/>
            <a:gdLst>
              <a:gd name="textAreaLeft" fmla="*/ 0 w 1281960"/>
              <a:gd name="textAreaRight" fmla="*/ 1282320 w 1281960"/>
              <a:gd name="textAreaTop" fmla="*/ 0 h 1265400"/>
              <a:gd name="textAreaBottom" fmla="*/ 1265760 h 1265400"/>
              <a:gd name="GluePoint1X" fmla="*/ 1382820 w 1473826"/>
              <a:gd name="GluePoint1Y" fmla="*/ 0 h 1454932"/>
              <a:gd name="GluePoint2X" fmla="*/ 1438304 w 1473826"/>
              <a:gd name="GluePoint2Y" fmla="*/ 162969 h 1454932"/>
              <a:gd name="GluePoint3X" fmla="*/ 1256926 w 1473826"/>
              <a:gd name="GluePoint3Y" fmla="*/ 389062 h 1454932"/>
              <a:gd name="GluePoint4X" fmla="*/ 1236488 w 1473826"/>
              <a:gd name="GluePoint4Y" fmla="*/ 425726 h 1454932"/>
              <a:gd name="GluePoint5X" fmla="*/ 1174577 w 1473826"/>
              <a:gd name="GluePoint5Y" fmla="*/ 538664 h 1454932"/>
              <a:gd name="GluePoint6X" fmla="*/ 1128797 w 1473826"/>
              <a:gd name="GluePoint6Y" fmla="*/ 615756 h 1454932"/>
              <a:gd name="GluePoint7X" fmla="*/ 988733 w 1473826"/>
              <a:gd name="GluePoint7Y" fmla="*/ 688539 h 1454932"/>
              <a:gd name="GluePoint8X" fmla="*/ 984809 w 1473826"/>
              <a:gd name="GluePoint8Y" fmla="*/ 689520 h 1454932"/>
              <a:gd name="GluePoint9X" fmla="*/ 991513 w 1473826"/>
              <a:gd name="GluePoint9Y" fmla="*/ 699668 h 1454932"/>
              <a:gd name="GluePoint10X" fmla="*/ 991948 w 1473826"/>
              <a:gd name="GluePoint10Y" fmla="*/ 823736 h 1454932"/>
              <a:gd name="GluePoint11X" fmla="*/ 986880 w 1473826"/>
              <a:gd name="GluePoint11Y" fmla="*/ 830938 h 1454932"/>
              <a:gd name="GluePoint12X" fmla="*/ 691165 w 1473826"/>
              <a:gd name="GluePoint12Y" fmla="*/ 1036627 h 1454932"/>
              <a:gd name="GluePoint13X" fmla="*/ 590340 w 1473826"/>
              <a:gd name="GluePoint13Y" fmla="*/ 1036627 h 1454932"/>
              <a:gd name="GluePoint14X" fmla="*/ 324982 w 1473826"/>
              <a:gd name="GluePoint14Y" fmla="*/ 1072636 h 1454932"/>
              <a:gd name="GluePoint15X" fmla="*/ 218761 w 1473826"/>
              <a:gd name="GluePoint15Y" fmla="*/ 1291200 h 1454932"/>
              <a:gd name="GluePoint16X" fmla="*/ 1211909 w 1473826"/>
              <a:gd name="GluePoint16Y" fmla="*/ 1291255 h 1454932"/>
              <a:gd name="GluePoint17X" fmla="*/ 1293658 w 1473826"/>
              <a:gd name="GluePoint17Y" fmla="*/ 1373094 h 1454932"/>
              <a:gd name="GluePoint18X" fmla="*/ 1293658 w 1473826"/>
              <a:gd name="GluePoint18Y" fmla="*/ 1427657 h 1454932"/>
              <a:gd name="GluePoint19X" fmla="*/ 1266408 w 1473826"/>
              <a:gd name="GluePoint19Y" fmla="*/ 1454933 h 1454932"/>
              <a:gd name="GluePoint20X" fmla="*/ 27250 w 1473826"/>
              <a:gd name="GluePoint20Y" fmla="*/ 1454933 h 1454932"/>
              <a:gd name="GluePoint21X" fmla="*/ 0 w 1473826"/>
              <a:gd name="GluePoint21Y" fmla="*/ 1427657 h 1454932"/>
              <a:gd name="GluePoint22X" fmla="*/ 0 w 1473826"/>
              <a:gd name="GluePoint22Y" fmla="*/ 1373094 h 1454932"/>
              <a:gd name="GluePoint23X" fmla="*/ 5504 w 1473826"/>
              <a:gd name="GluePoint23Y" fmla="*/ 1343468 h 1454932"/>
              <a:gd name="GluePoint24X" fmla="*/ 9701 w 1473826"/>
              <a:gd name="GluePoint24Y" fmla="*/ 1327646 h 1454932"/>
              <a:gd name="GluePoint25X" fmla="*/ 452510 w 1473826"/>
              <a:gd name="GluePoint25Y" fmla="*/ 482250 h 1454932"/>
              <a:gd name="GluePoint26X" fmla="*/ 1382820 w 1473826"/>
              <a:gd name="GluePoint26Y" fmla="*/ 0 h 1454932"/>
              <a:gd name="GluePoint27X" fmla="*/ 1153267 w 1473826"/>
              <a:gd name="GluePoint27Y" fmla="*/ 209563 h 1454932"/>
              <a:gd name="GluePoint28X" fmla="*/ 1141386 w 1473826"/>
              <a:gd name="GluePoint28Y" fmla="*/ 212618 h 1454932"/>
              <a:gd name="GluePoint29X" fmla="*/ 422372 w 1473826"/>
              <a:gd name="GluePoint29Y" fmla="*/ 842777 h 1454932"/>
              <a:gd name="GluePoint30X" fmla="*/ 412727 w 1473826"/>
              <a:gd name="GluePoint30Y" fmla="*/ 859800 h 1454932"/>
              <a:gd name="GluePoint31X" fmla="*/ 432836 w 1473826"/>
              <a:gd name="GluePoint31Y" fmla="*/ 858491 h 1454932"/>
              <a:gd name="GluePoint32X" fmla="*/ 604510 w 1473826"/>
              <a:gd name="GluePoint32Y" fmla="*/ 854672 h 1454932"/>
              <a:gd name="GluePoint33X" fmla="*/ 691165 w 1473826"/>
              <a:gd name="GluePoint33Y" fmla="*/ 854672 h 1454932"/>
              <a:gd name="GluePoint34X" fmla="*/ 805560 w 1473826"/>
              <a:gd name="GluePoint34Y" fmla="*/ 767977 h 1454932"/>
              <a:gd name="GluePoint35X" fmla="*/ 809102 w 1473826"/>
              <a:gd name="GluePoint35Y" fmla="*/ 763558 h 1454932"/>
              <a:gd name="GluePoint36X" fmla="*/ 801745 w 1473826"/>
              <a:gd name="GluePoint36Y" fmla="*/ 755210 h 1454932"/>
              <a:gd name="GluePoint37X" fmla="*/ 758145 w 1473826"/>
              <a:gd name="GluePoint37Y" fmla="*/ 710198 h 1454932"/>
              <a:gd name="GluePoint38X" fmla="*/ 747300 w 1473826"/>
              <a:gd name="GluePoint38Y" fmla="*/ 699777 h 1454932"/>
              <a:gd name="GluePoint39X" fmla="*/ 792317 w 1473826"/>
              <a:gd name="GluePoint39Y" fmla="*/ 544830 h 1454932"/>
              <a:gd name="GluePoint40X" fmla="*/ 940229 w 1473826"/>
              <a:gd name="GluePoint40Y" fmla="*/ 512258 h 1454932"/>
              <a:gd name="GluePoint41X" fmla="*/ 960666 w 1473826"/>
              <a:gd name="GluePoint41Y" fmla="*/ 506856 h 1454932"/>
              <a:gd name="GluePoint42X" fmla="*/ 982793 w 1473826"/>
              <a:gd name="GluePoint42Y" fmla="*/ 500309 h 1454932"/>
              <a:gd name="GluePoint43X" fmla="*/ 987262 w 1473826"/>
              <a:gd name="GluePoint43Y" fmla="*/ 498890 h 1454932"/>
              <a:gd name="GluePoint44X" fmla="*/ 1002467 w 1473826"/>
              <a:gd name="GluePoint44Y" fmla="*/ 473466 h 1454932"/>
              <a:gd name="GluePoint45X" fmla="*/ 1016637 w 1473826"/>
              <a:gd name="GluePoint45Y" fmla="*/ 448696 h 1454932"/>
              <a:gd name="GluePoint46X" fmla="*/ 1027810 w 1473826"/>
              <a:gd name="GluePoint46Y" fmla="*/ 428836 h 1454932"/>
              <a:gd name="GluePoint47X" fmla="*/ 1088576 w 1473826"/>
              <a:gd name="GluePoint47Y" fmla="*/ 317644 h 1454932"/>
              <a:gd name="GluePoint48X" fmla="*/ 1153267 w 1473826"/>
              <a:gd name="GluePoint48Y" fmla="*/ 209508 h 145493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</a:cxnLst>
            <a:rect l="textAreaLeft" t="textAreaTop" r="textAreaRight" b="textAreaBottom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33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436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Исполь</a:t>
            </a:r>
            <a:r>
              <a:rPr b="1" lang="ru-RU" sz="4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з</a:t>
            </a: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уемые инструменты</a:t>
            </a:r>
            <a:endParaRPr b="0" lang="ru-RU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96" name="Группа 1"/>
          <p:cNvGrpSpPr/>
          <p:nvPr/>
        </p:nvGrpSpPr>
        <p:grpSpPr>
          <a:xfrm>
            <a:off x="704160" y="1713240"/>
            <a:ext cx="3319920" cy="2156760"/>
            <a:chOff x="704160" y="1713240"/>
            <a:chExt cx="3319920" cy="2156760"/>
          </a:xfrm>
        </p:grpSpPr>
        <p:sp>
          <p:nvSpPr>
            <p:cNvPr id="97" name="矩形: 圆角 24"/>
            <p:cNvSpPr/>
            <p:nvPr/>
          </p:nvSpPr>
          <p:spPr>
            <a:xfrm>
              <a:off x="704160" y="171324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" name="矩形 27"/>
            <p:cNvSpPr/>
            <p:nvPr/>
          </p:nvSpPr>
          <p:spPr>
            <a:xfrm>
              <a:off x="902160" y="2868120"/>
              <a:ext cx="2905920" cy="81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fontScale="92500" lnSpcReduction="19999"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44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C++</a:t>
              </a:r>
              <a:endParaRPr b="0" lang="ru-RU" sz="44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99" name="矩形 28"/>
            <p:cNvSpPr/>
            <p:nvPr/>
          </p:nvSpPr>
          <p:spPr>
            <a:xfrm>
              <a:off x="902160" y="1902960"/>
              <a:ext cx="2916360" cy="102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Язык программирования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</p:grpSp>
      <p:sp>
        <p:nvSpPr>
          <p:cNvPr id="100" name="矩形 29"/>
          <p:cNvSpPr/>
          <p:nvPr/>
        </p:nvSpPr>
        <p:spPr>
          <a:xfrm>
            <a:off x="3080880" y="1902960"/>
            <a:ext cx="7272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endParaRPr b="1" lang="en-US" sz="3200" strike="noStrike" u="none">
              <a:solidFill>
                <a:schemeClr val="accent1"/>
              </a:solidFill>
              <a:effectLst/>
              <a:uFillTx/>
              <a:latin typeface="Nimbus Roman"/>
            </a:endParaRPr>
          </a:p>
        </p:txBody>
      </p:sp>
      <p:grpSp>
        <p:nvGrpSpPr>
          <p:cNvPr id="101" name="Группа 2"/>
          <p:cNvGrpSpPr/>
          <p:nvPr/>
        </p:nvGrpSpPr>
        <p:grpSpPr>
          <a:xfrm>
            <a:off x="4444200" y="1713960"/>
            <a:ext cx="3319920" cy="2156760"/>
            <a:chOff x="4444200" y="1713960"/>
            <a:chExt cx="3319920" cy="2156760"/>
          </a:xfrm>
        </p:grpSpPr>
        <p:sp>
          <p:nvSpPr>
            <p:cNvPr id="102" name="矩形: 圆角 17"/>
            <p:cNvSpPr/>
            <p:nvPr/>
          </p:nvSpPr>
          <p:spPr>
            <a:xfrm>
              <a:off x="4444200" y="171396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" name="矩形 31"/>
            <p:cNvSpPr/>
            <p:nvPr/>
          </p:nvSpPr>
          <p:spPr>
            <a:xfrm>
              <a:off x="4651200" y="2782440"/>
              <a:ext cx="2905920" cy="895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lnSpcReduction="9999"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40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SQLite</a:t>
              </a:r>
              <a:endParaRPr b="0" lang="ru-RU" sz="4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04" name="矩形 32"/>
            <p:cNvSpPr/>
            <p:nvPr/>
          </p:nvSpPr>
          <p:spPr>
            <a:xfrm>
              <a:off x="4651200" y="1902960"/>
              <a:ext cx="3107160" cy="102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С</a:t>
              </a:r>
              <a:r>
                <a:rPr b="1" lang="en-US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истема управления базами данных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</p:grpSp>
      <p:sp>
        <p:nvSpPr>
          <p:cNvPr id="105" name="矩形 33"/>
          <p:cNvSpPr/>
          <p:nvPr/>
        </p:nvSpPr>
        <p:spPr>
          <a:xfrm>
            <a:off x="6830280" y="1902960"/>
            <a:ext cx="7272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endParaRPr b="1" lang="en-US" sz="3200" strike="noStrike" u="none">
              <a:solidFill>
                <a:schemeClr val="accent1"/>
              </a:solidFill>
              <a:effectLst/>
              <a:uFillTx/>
              <a:latin typeface="Nimbus Roman"/>
            </a:endParaRPr>
          </a:p>
        </p:txBody>
      </p:sp>
      <p:grpSp>
        <p:nvGrpSpPr>
          <p:cNvPr id="106" name="Группа 3"/>
          <p:cNvGrpSpPr/>
          <p:nvPr/>
        </p:nvGrpSpPr>
        <p:grpSpPr>
          <a:xfrm>
            <a:off x="8184600" y="1712520"/>
            <a:ext cx="3319920" cy="2156760"/>
            <a:chOff x="8184600" y="1712520"/>
            <a:chExt cx="3319920" cy="2156760"/>
          </a:xfrm>
        </p:grpSpPr>
        <p:sp>
          <p:nvSpPr>
            <p:cNvPr id="107" name="矩形: 圆角 22"/>
            <p:cNvSpPr/>
            <p:nvPr/>
          </p:nvSpPr>
          <p:spPr>
            <a:xfrm>
              <a:off x="8184600" y="171252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sng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" name="矩形 35"/>
            <p:cNvSpPr/>
            <p:nvPr/>
          </p:nvSpPr>
          <p:spPr>
            <a:xfrm>
              <a:off x="8390880" y="2783160"/>
              <a:ext cx="3065400" cy="89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32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G++, Clang++</a:t>
              </a:r>
              <a:endParaRPr b="0" lang="ru-RU" sz="32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09" name="矩形 36"/>
            <p:cNvSpPr/>
            <p:nvPr/>
          </p:nvSpPr>
          <p:spPr>
            <a:xfrm>
              <a:off x="8390880" y="1902960"/>
              <a:ext cx="2844360" cy="9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К</a:t>
              </a:r>
              <a:r>
                <a:rPr b="1" lang="en-US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омпиляторы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10" name="矩形 37"/>
            <p:cNvSpPr/>
            <p:nvPr/>
          </p:nvSpPr>
          <p:spPr>
            <a:xfrm>
              <a:off x="10569600" y="1902960"/>
              <a:ext cx="727200" cy="59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en-US" sz="3200" strike="noStrike" u="none">
                <a:solidFill>
                  <a:schemeClr val="accent1"/>
                </a:solidFill>
                <a:effectLst/>
                <a:uFillTx/>
                <a:latin typeface="Nimbus Roman"/>
              </a:endParaRPr>
            </a:p>
          </p:txBody>
        </p:sp>
      </p:grpSp>
      <p:grpSp>
        <p:nvGrpSpPr>
          <p:cNvPr id="111" name="Группа 4"/>
          <p:cNvGrpSpPr/>
          <p:nvPr/>
        </p:nvGrpSpPr>
        <p:grpSpPr>
          <a:xfrm>
            <a:off x="703440" y="4142880"/>
            <a:ext cx="3319920" cy="2156760"/>
            <a:chOff x="703440" y="4142880"/>
            <a:chExt cx="3319920" cy="2156760"/>
          </a:xfrm>
        </p:grpSpPr>
        <p:sp>
          <p:nvSpPr>
            <p:cNvPr id="112" name="矩形: 圆角 39"/>
            <p:cNvSpPr/>
            <p:nvPr/>
          </p:nvSpPr>
          <p:spPr>
            <a:xfrm>
              <a:off x="703440" y="414288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3" name="矩形 38"/>
            <p:cNvSpPr/>
            <p:nvPr/>
          </p:nvSpPr>
          <p:spPr>
            <a:xfrm>
              <a:off x="910440" y="5199480"/>
              <a:ext cx="2905920" cy="90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lnSpcReduction="9999"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40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 GNU Make</a:t>
              </a:r>
              <a:endParaRPr b="0" lang="ru-RU" sz="4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14" name="矩形 40"/>
            <p:cNvSpPr/>
            <p:nvPr/>
          </p:nvSpPr>
          <p:spPr>
            <a:xfrm>
              <a:off x="910440" y="4331880"/>
              <a:ext cx="3017160" cy="86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С</a:t>
              </a:r>
              <a:r>
                <a:rPr b="1" lang="en-US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истема сборки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15" name="矩形 41"/>
            <p:cNvSpPr/>
            <p:nvPr/>
          </p:nvSpPr>
          <p:spPr>
            <a:xfrm>
              <a:off x="3089160" y="4331880"/>
              <a:ext cx="727200" cy="59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en-US" sz="3200" strike="noStrike" u="none">
                <a:solidFill>
                  <a:schemeClr val="accent1"/>
                </a:solidFill>
                <a:effectLst/>
                <a:uFillTx/>
                <a:latin typeface="Nimbus Roman"/>
              </a:endParaRPr>
            </a:p>
          </p:txBody>
        </p:sp>
      </p:grpSp>
      <p:grpSp>
        <p:nvGrpSpPr>
          <p:cNvPr id="116" name="Группа 6"/>
          <p:cNvGrpSpPr/>
          <p:nvPr/>
        </p:nvGrpSpPr>
        <p:grpSpPr>
          <a:xfrm>
            <a:off x="4444200" y="4142880"/>
            <a:ext cx="3319920" cy="2156760"/>
            <a:chOff x="4444200" y="4142880"/>
            <a:chExt cx="3319920" cy="2156760"/>
          </a:xfrm>
        </p:grpSpPr>
        <p:sp>
          <p:nvSpPr>
            <p:cNvPr id="117" name="矩形: 圆角 44"/>
            <p:cNvSpPr/>
            <p:nvPr/>
          </p:nvSpPr>
          <p:spPr>
            <a:xfrm>
              <a:off x="4444200" y="414288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8" name="矩形 42"/>
            <p:cNvSpPr/>
            <p:nvPr/>
          </p:nvSpPr>
          <p:spPr>
            <a:xfrm>
              <a:off x="4651200" y="4975920"/>
              <a:ext cx="2905920" cy="113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44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 Git</a:t>
              </a:r>
              <a:endParaRPr b="0" lang="ru-RU" sz="44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19" name="矩形 43"/>
            <p:cNvSpPr/>
            <p:nvPr/>
          </p:nvSpPr>
          <p:spPr>
            <a:xfrm>
              <a:off x="5203080" y="4503960"/>
              <a:ext cx="1999800" cy="59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 lnSpcReduction="9999"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С</a:t>
              </a:r>
              <a:r>
                <a:rPr b="1" lang="en-US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истема контроля версий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</p:grpSp>
      <p:sp>
        <p:nvSpPr>
          <p:cNvPr id="120" name="矩形 45"/>
          <p:cNvSpPr/>
          <p:nvPr/>
        </p:nvSpPr>
        <p:spPr>
          <a:xfrm>
            <a:off x="6830280" y="4331880"/>
            <a:ext cx="7272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endParaRPr b="1" lang="en-US" sz="3200" strike="noStrike" u="none">
              <a:solidFill>
                <a:schemeClr val="accent1"/>
              </a:solidFill>
              <a:effectLst/>
              <a:uFillTx/>
              <a:latin typeface="Nimbus Roman"/>
            </a:endParaRPr>
          </a:p>
        </p:txBody>
      </p:sp>
      <p:grpSp>
        <p:nvGrpSpPr>
          <p:cNvPr id="121" name="Группа 7"/>
          <p:cNvGrpSpPr/>
          <p:nvPr/>
        </p:nvGrpSpPr>
        <p:grpSpPr>
          <a:xfrm>
            <a:off x="8175600" y="4142880"/>
            <a:ext cx="3319920" cy="2156760"/>
            <a:chOff x="8175600" y="4142880"/>
            <a:chExt cx="3319920" cy="2156760"/>
          </a:xfrm>
        </p:grpSpPr>
        <p:sp>
          <p:nvSpPr>
            <p:cNvPr id="122" name="矩形: 圆角 49"/>
            <p:cNvSpPr/>
            <p:nvPr/>
          </p:nvSpPr>
          <p:spPr>
            <a:xfrm>
              <a:off x="8175600" y="4142880"/>
              <a:ext cx="3319920" cy="2156760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3" name="矩形 46"/>
            <p:cNvSpPr/>
            <p:nvPr/>
          </p:nvSpPr>
          <p:spPr>
            <a:xfrm>
              <a:off x="8382600" y="4975920"/>
              <a:ext cx="2905920" cy="113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 defTabSz="914400">
                <a:lnSpc>
                  <a:spcPct val="150000"/>
                </a:lnSpc>
              </a:pPr>
              <a:r>
                <a:rPr b="0" lang="en-US" sz="4000" strike="noStrike" u="none">
                  <a:solidFill>
                    <a:srgbClr val="212121"/>
                  </a:solidFill>
                  <a:effectLst/>
                  <a:uFillTx/>
                  <a:latin typeface="Calibri"/>
                </a:rPr>
                <a:t> GitHub</a:t>
              </a:r>
              <a:endParaRPr b="0" lang="ru-RU" sz="4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  <p:sp>
          <p:nvSpPr>
            <p:cNvPr id="124" name="矩形 47"/>
            <p:cNvSpPr/>
            <p:nvPr/>
          </p:nvSpPr>
          <p:spPr>
            <a:xfrm>
              <a:off x="8382600" y="4449960"/>
              <a:ext cx="3005640" cy="64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rmAutofit/>
            </a:bodyPr>
            <a:p>
              <a:pPr algn="ctr" defTabSz="914400">
                <a:lnSpc>
                  <a:spcPct val="100000"/>
                </a:lnSpc>
              </a:pPr>
              <a:r>
                <a:rPr b="1" lang="ru-RU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П</a:t>
              </a:r>
              <a:r>
                <a:rPr b="1" lang="en-US" sz="2000" strike="noStrike" u="none">
                  <a:solidFill>
                    <a:srgbClr val="ff0000"/>
                  </a:solidFill>
                  <a:effectLst/>
                  <a:uFillTx/>
                  <a:latin typeface="Times New Roman"/>
                </a:rPr>
                <a:t>латформа для удалённого репозитория</a:t>
              </a:r>
              <a:endParaRPr b="0" lang="ru-RU" sz="2000" strike="noStrike" u="none">
                <a:solidFill>
                  <a:srgbClr val="000000"/>
                </a:solidFill>
                <a:effectLst/>
                <a:uFillTx/>
                <a:latin typeface="Nimbus Roman"/>
              </a:endParaRPr>
            </a:p>
          </p:txBody>
        </p:sp>
      </p:grpSp>
      <p:sp>
        <p:nvSpPr>
          <p:cNvPr id="125" name="矩形 48"/>
          <p:cNvSpPr/>
          <p:nvPr/>
        </p:nvSpPr>
        <p:spPr>
          <a:xfrm>
            <a:off x="10561320" y="4331880"/>
            <a:ext cx="7272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endParaRPr b="1" lang="en-US" sz="3200" strike="noStrike" u="none">
              <a:solidFill>
                <a:schemeClr val="accent1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6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7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7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8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8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0000"/>
            </a:gs>
            <a:gs pos="100000">
              <a:srgbClr val="d9d9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Изображение 1" descr="IMG_20251104_172349_856(1)"/>
          <p:cNvPicPr/>
          <p:nvPr/>
        </p:nvPicPr>
        <p:blipFill>
          <a:blip r:embed="rId1"/>
          <a:stretch/>
        </p:blipFill>
        <p:spPr>
          <a:xfrm>
            <a:off x="3572640" y="1313640"/>
            <a:ext cx="5720400" cy="440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Текстовое поле 6"/>
          <p:cNvSpPr/>
          <p:nvPr/>
        </p:nvSpPr>
        <p:spPr>
          <a:xfrm>
            <a:off x="2875320" y="323280"/>
            <a:ext cx="7295760" cy="13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48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Схема маршрутов</a:t>
            </a:r>
            <a:endParaRPr b="0" lang="ru-RU" sz="4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after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c00000"/>
            </a:gs>
            <a:gs pos="100000">
              <a:srgbClr val="afabab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Текстовое поле 1"/>
          <p:cNvSpPr/>
          <p:nvPr/>
        </p:nvSpPr>
        <p:spPr>
          <a:xfrm>
            <a:off x="2875320" y="323280"/>
            <a:ext cx="7295760" cy="13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48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Ввод и вывод данных</a:t>
            </a:r>
            <a:endParaRPr b="0" lang="ru-RU" sz="4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88240" y="1440000"/>
            <a:ext cx="11111760" cy="512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0000"/>
            </a:gs>
            <a:gs pos="100000">
              <a:srgbClr val="595959"/>
            </a:gs>
          </a:gsLst>
          <a:path path="rect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Текстовое поле 4"/>
          <p:cNvSpPr/>
          <p:nvPr/>
        </p:nvSpPr>
        <p:spPr>
          <a:xfrm>
            <a:off x="6588000" y="386280"/>
            <a:ext cx="55598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28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Коэффициенты скорости и цены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131" name="Текстовое поле 5"/>
          <p:cNvSpPr/>
          <p:nvPr/>
        </p:nvSpPr>
        <p:spPr>
          <a:xfrm>
            <a:off x="199440" y="385920"/>
            <a:ext cx="584676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28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Структуры и перечисления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32" name="Изображение 7" descr="vecteezy_high-speed-train-ai-generative_28726720(1)">
            <a:hlinkClick r:id="" action="ppaction://hlinkshowjump?jump=nextslide"/>
          </p:cNvPr>
          <p:cNvPicPr/>
          <p:nvPr/>
        </p:nvPicPr>
        <p:blipFill>
          <a:blip r:embed="rId1"/>
          <a:stretch/>
        </p:blipFill>
        <p:spPr>
          <a:xfrm flipH="1">
            <a:off x="7203960" y="3185280"/>
            <a:ext cx="4988160" cy="507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0000" y="1080000"/>
            <a:ext cx="4079160" cy="559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4788000" y="1008000"/>
            <a:ext cx="7200000" cy="380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nodeType="afterEffect" fill="hold" presetClass="entr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30000"/>
            </a:gs>
            <a:gs pos="100000">
              <a:srgbClr val="760303"/>
            </a:gs>
          </a:gsLst>
          <a:path path="rect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Изображение 1" descr="аня_3_бд-таблица-schedule(1)"/>
          <p:cNvPicPr/>
          <p:nvPr/>
        </p:nvPicPr>
        <p:blipFill>
          <a:blip r:embed="rId1"/>
          <a:stretch/>
        </p:blipFill>
        <p:spPr>
          <a:xfrm>
            <a:off x="887760" y="1265040"/>
            <a:ext cx="4081320" cy="527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Изображение 2" descr="15508948-6bed-4248-a3f3-eff90ab8115a"/>
          <p:cNvPicPr/>
          <p:nvPr/>
        </p:nvPicPr>
        <p:blipFill>
          <a:blip r:embed="rId2"/>
          <a:stretch/>
        </p:blipFill>
        <p:spPr>
          <a:xfrm>
            <a:off x="7236360" y="1646640"/>
            <a:ext cx="4454280" cy="451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Текстовое поле 4"/>
          <p:cNvSpPr/>
          <p:nvPr/>
        </p:nvSpPr>
        <p:spPr>
          <a:xfrm>
            <a:off x="3231000" y="109080"/>
            <a:ext cx="591084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4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Таблицы базы данных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after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32b2b"/>
            </a:gs>
            <a:gs pos="100000">
              <a:srgbClr val="fe4444"/>
            </a:gs>
          </a:gsLst>
          <a:lin ang="8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овое поле 1"/>
          <p:cNvSpPr/>
          <p:nvPr/>
        </p:nvSpPr>
        <p:spPr>
          <a:xfrm>
            <a:off x="3048120" y="232560"/>
            <a:ext cx="609552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4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Таблицы базы данных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39" name="Изображение 3" descr="аня_1_бд-таблица-direction"/>
          <p:cNvPicPr/>
          <p:nvPr/>
        </p:nvPicPr>
        <p:blipFill>
          <a:blip r:embed="rId1"/>
          <a:stretch/>
        </p:blipFill>
        <p:spPr>
          <a:xfrm>
            <a:off x="3511080" y="1768680"/>
            <a:ext cx="5010480" cy="211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Изображение 4" descr="vecteezy_high-speed-train-ai-generative_28726720(1)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>
            <a:off x="2666880" y="1878480"/>
            <a:ext cx="685764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after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nodeType="afterEffect" fill="hold" presetClass="entr" presetID="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c00000"/>
            </a:gs>
            <a:gs pos="100000">
              <a:srgbClr val="afabab"/>
            </a:gs>
          </a:gsLst>
          <a:path path="rect">
            <a:fillToRect l="0" t="0"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Текстовое поле 1"/>
          <p:cNvSpPr/>
          <p:nvPr/>
        </p:nvSpPr>
        <p:spPr>
          <a:xfrm>
            <a:off x="4369320" y="490320"/>
            <a:ext cx="40636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400" strike="noStrike" u="none">
                <a:solidFill>
                  <a:schemeClr val="lt2"/>
                </a:solidFill>
                <a:effectLst/>
                <a:uFillTx/>
                <a:latin typeface="Times New Roman"/>
              </a:rPr>
              <a:t>Дата и время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60000" y="1467000"/>
            <a:ext cx="5220000" cy="5013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925240" y="1440000"/>
            <a:ext cx="6134760" cy="50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afterEffect" fill="hold" presetClass="entr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LibreOffice/25.2.7.2$Linux_X86_64 LibreOffice_project/520$Build-2</Application>
  <AppVersion>15.0000</AppVersion>
  <Words>537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2025-10-31T06:50:00Z</dcterms:created>
  <dc:creator>Бумбу Вероника Николаевна</dc:creator>
  <dc:description/>
  <dc:language>en-GB</dc:language>
  <cp:lastModifiedBy/>
  <dcterms:modified xsi:type="dcterms:W3CDTF">2025-11-07T08:43:53Z</dcterms:modified>
  <cp:revision>25</cp:revision>
  <dc:subject/>
  <dc:title>Проект “Поезда РЖД”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06594B174B0544EFA7F3A23F0F3582B6_13</vt:lpwstr>
  </property>
  <property fmtid="{D5CDD505-2E9C-101B-9397-08002B2CF9AE}" pid="3" name="KSOProductBuildVer">
    <vt:lpwstr>1049-12.2.0.23131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12</vt:i4>
  </property>
</Properties>
</file>